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382" autoAdjust="0"/>
  </p:normalViewPr>
  <p:slideViewPr>
    <p:cSldViewPr>
      <p:cViewPr>
        <p:scale>
          <a:sx n="200" d="100"/>
          <a:sy n="200" d="100"/>
        </p:scale>
        <p:origin x="2292" y="28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9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4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9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6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1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1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6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3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86BEF-E1E0-4E13-B27E-2851D3AA45A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8585-AADD-411F-BBA3-EC82343B8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8077198" y="3048000"/>
            <a:ext cx="2" cy="33191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504197" y="2553954"/>
            <a:ext cx="820403" cy="5475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n-GB" sz="700" b="1" dirty="0">
                <a:solidFill>
                  <a:schemeClr val="tx1"/>
                </a:solidFill>
                <a:latin typeface="Franklin Gothic Medium" pitchFamily="34" charset="0"/>
              </a:rPr>
              <a:t>PAYE</a:t>
            </a:r>
          </a:p>
          <a:p>
            <a:pPr algn="ctr">
              <a:defRPr/>
            </a:pPr>
            <a:r>
              <a:rPr lang="en-GB" sz="700" b="1" dirty="0">
                <a:solidFill>
                  <a:schemeClr val="tx1"/>
                </a:solidFill>
                <a:latin typeface="Franklin Gothic Medium" pitchFamily="34" charset="0"/>
              </a:rPr>
              <a:t>DIRECTORATE</a:t>
            </a:r>
          </a:p>
          <a:p>
            <a:pPr algn="ctr">
              <a:defRPr/>
            </a:pPr>
            <a:endParaRPr lang="en-GB" sz="2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43800" y="2553953"/>
            <a:ext cx="838200" cy="5327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ACCOUNT/ FINANCE DIRECTORATE</a:t>
            </a:r>
            <a:endParaRPr lang="en-GB" sz="8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209" y="2553953"/>
            <a:ext cx="847870" cy="5709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ASSESSMENT</a:t>
            </a:r>
          </a:p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DIRECTORATE</a:t>
            </a:r>
            <a:endParaRPr lang="en-GB" sz="8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4800" y="2553954"/>
            <a:ext cx="921648" cy="5702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ENFORCEMENT/ RECOVERY DIRECTORATE</a:t>
            </a:r>
            <a:endParaRPr lang="en-GB" sz="8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10600" y="2553953"/>
            <a:ext cx="990600" cy="5327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STATISTICS,</a:t>
            </a:r>
          </a:p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PLANNING &amp; RESEARCH DIRECTORATE</a:t>
            </a:r>
            <a:endParaRPr lang="en-GB" sz="800" b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652087" y="2059105"/>
            <a:ext cx="584" cy="16709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2247543"/>
            <a:ext cx="0" cy="3064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2144" y="3111224"/>
            <a:ext cx="0" cy="26183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8200" y="3119165"/>
            <a:ext cx="0" cy="27567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001000" y="2226198"/>
            <a:ext cx="0" cy="3277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44000" y="2209800"/>
            <a:ext cx="0" cy="35645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90800" y="2247543"/>
            <a:ext cx="1" cy="3611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33600" y="2553953"/>
            <a:ext cx="836441" cy="5572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STATE  TAXES &amp; LEVIES DIRECTORATE</a:t>
            </a:r>
            <a:endParaRPr lang="en-GB" sz="8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676400" y="2265941"/>
            <a:ext cx="0" cy="38814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219200" y="2553954"/>
            <a:ext cx="801752" cy="5652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n-GB" sz="800" b="1" dirty="0">
                <a:solidFill>
                  <a:schemeClr val="tx1"/>
                </a:solidFill>
                <a:latin typeface="Franklin Gothic Medium" pitchFamily="34" charset="0"/>
              </a:rPr>
              <a:t>STAMP DUTY</a:t>
            </a:r>
          </a:p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&amp; WHT</a:t>
            </a:r>
            <a:endParaRPr lang="en-GB" sz="200" dirty="0">
              <a:solidFill>
                <a:prstClr val="white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609599" y="2209800"/>
            <a:ext cx="8534401" cy="5614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8600" y="3351147"/>
            <a:ext cx="838200" cy="14494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HNIs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Field Offices (SMBs)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51302" y="3351147"/>
            <a:ext cx="849098" cy="14494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Property Tax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Levies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MDAs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Road Taxes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MLOs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Revenue Store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19200" y="3349158"/>
            <a:ext cx="988726" cy="1451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Stamp </a:t>
            </a: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Duty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WHT &amp; CGT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Returns &amp; </a:t>
            </a: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Reconciliations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Special Schemes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24695" y="3351717"/>
            <a:ext cx="856905" cy="1448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Enforcement/Recovery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 algn="ctr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 Monitoring &amp; </a:t>
            </a:r>
          </a:p>
          <a:p>
            <a:pPr algn="ctr"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Compliance</a:t>
            </a:r>
          </a:p>
          <a:p>
            <a:pPr algn="ctr"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New Areas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772400" y="3352801"/>
            <a:ext cx="838200" cy="1447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Payroll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Other Charges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Cash Office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Advances Unit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86401" y="3352800"/>
            <a:ext cx="9144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Large Corporates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4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Medium Corporates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4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Small Corporates, NP Orgs  &amp; Professional Firms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9144000" y="3094904"/>
            <a:ext cx="0" cy="30812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763000" y="3336214"/>
            <a:ext cx="838200" cy="1464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Records/ Manpower Statistics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Revenue Statistics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Planning</a:t>
            </a: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&amp; Research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Library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53201" y="3360827"/>
            <a:ext cx="1066799" cy="1439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Internal Policy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Secret Registry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Open Registry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Admin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Admin </a:t>
            </a:r>
            <a:r>
              <a:rPr lang="en-GB" sz="900" b="1" i="1" smtClean="0">
                <a:solidFill>
                  <a:schemeClr val="accent5">
                    <a:lumMod val="50000"/>
                  </a:schemeClr>
                </a:solidFill>
              </a:rPr>
              <a:t>Store/ Supply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>
                <a:solidFill>
                  <a:schemeClr val="accent5">
                    <a:lumMod val="50000"/>
                  </a:schemeClr>
                </a:solidFill>
              </a:rPr>
              <a:t>Security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Transport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Pension/Records</a:t>
            </a:r>
            <a:endParaRPr lang="en-GB" sz="9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05200" y="1617729"/>
            <a:ext cx="2462402" cy="43759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b="1" dirty="0">
                <a:solidFill>
                  <a:prstClr val="white"/>
                </a:solidFill>
              </a:rPr>
              <a:t>Executive Chairman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2800" y="3362095"/>
            <a:ext cx="838200" cy="1438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Groups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Large</a:t>
            </a: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Informal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Field Offices</a:t>
            </a:r>
          </a:p>
          <a:p>
            <a:pPr>
              <a:defRPr/>
            </a:pPr>
            <a:r>
              <a:rPr lang="en-GB" sz="900" b="1" i="1" dirty="0" smtClean="0">
                <a:solidFill>
                  <a:schemeClr val="accent5">
                    <a:lumMod val="50000"/>
                  </a:schemeClr>
                </a:solidFill>
              </a:rPr>
              <a:t>(Small Businesses)</a:t>
            </a:r>
          </a:p>
          <a:p>
            <a:pPr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2667000" y="3124200"/>
            <a:ext cx="0" cy="23612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581400" y="2228537"/>
            <a:ext cx="0" cy="35370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3117860" y="2553953"/>
            <a:ext cx="844540" cy="5572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" b="1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n-GB" sz="800" b="1" dirty="0" smtClean="0">
                <a:solidFill>
                  <a:schemeClr val="tx1"/>
                </a:solidFill>
                <a:latin typeface="Franklin Gothic Medium" pitchFamily="34" charset="0"/>
              </a:rPr>
              <a:t>INFORMAL SECTOR</a:t>
            </a:r>
            <a:endParaRPr lang="en-GB" sz="8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3668551" y="3124141"/>
            <a:ext cx="0" cy="22865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905270" y="3102939"/>
            <a:ext cx="0" cy="25738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6934200" y="2247543"/>
            <a:ext cx="0" cy="3133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itle 194"/>
          <p:cNvSpPr>
            <a:spLocks noGrp="1"/>
          </p:cNvSpPr>
          <p:nvPr>
            <p:ph type="ctrTitle"/>
          </p:nvPr>
        </p:nvSpPr>
        <p:spPr>
          <a:xfrm>
            <a:off x="1376551" y="266819"/>
            <a:ext cx="7157849" cy="647581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AKWA IBOM STATE INTERNAL REVENUE SERVICE</a:t>
            </a:r>
            <a:b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REVISED ORGANOGRAM </a:t>
            </a:r>
            <a:r>
              <a:rPr lang="en-US" sz="9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(February 2025)</a:t>
            </a: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1600" b="1" i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676400" y="3119166"/>
            <a:ext cx="0" cy="26075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943600" y="2247543"/>
            <a:ext cx="0" cy="31336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971800" y="914400"/>
            <a:ext cx="3657600" cy="43759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2000" b="1" dirty="0" smtClean="0">
                <a:solidFill>
                  <a:prstClr val="white"/>
                </a:solidFill>
              </a:rPr>
              <a:t>BOARD OF INTERNAL REVENUE</a:t>
            </a:r>
            <a:endParaRPr lang="en-GB" sz="2000" b="1" dirty="0">
              <a:solidFill>
                <a:prstClr val="white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652087" y="1295400"/>
            <a:ext cx="0" cy="35923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4" idx="1"/>
          </p:cNvCxnSpPr>
          <p:nvPr/>
        </p:nvCxnSpPr>
        <p:spPr>
          <a:xfrm flipH="1">
            <a:off x="2717980" y="1836526"/>
            <a:ext cx="78722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967602" y="1828800"/>
            <a:ext cx="127139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371600" y="685800"/>
            <a:ext cx="1424177" cy="13695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Board Secretariat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Legal Department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Info/Brand </a:t>
            </a:r>
            <a:r>
              <a:rPr lang="en-GB" sz="850" b="1" i="1" dirty="0" err="1" smtClean="0">
                <a:solidFill>
                  <a:schemeClr val="accent5">
                    <a:lumMod val="50000"/>
                  </a:schemeClr>
                </a:solidFill>
              </a:rPr>
              <a:t>Mgt</a:t>
            </a:r>
            <a:endParaRPr lang="en-GB" sz="85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Risk Management/QA/IC</a:t>
            </a:r>
            <a:endParaRPr lang="en-GB" sz="85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P&amp;CM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Digital Economy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SAs </a:t>
            </a:r>
            <a:r>
              <a:rPr lang="en-GB" sz="850" b="1" i="1" dirty="0">
                <a:solidFill>
                  <a:schemeClr val="accent5">
                    <a:lumMod val="50000"/>
                  </a:schemeClr>
                </a:solidFill>
              </a:rPr>
              <a:t>to </a:t>
            </a: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EC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Internal Audit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Liaison Offices</a:t>
            </a:r>
            <a:endParaRPr lang="en-GB" sz="85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239000" y="685800"/>
            <a:ext cx="1371600" cy="1371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CD-ECO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Tax Audit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Tax Education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Joint State Revenue Committee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>
                <a:solidFill>
                  <a:schemeClr val="accent5">
                    <a:lumMod val="50000"/>
                  </a:schemeClr>
                </a:solidFill>
              </a:rPr>
              <a:t>Tax Clearance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>
                <a:solidFill>
                  <a:schemeClr val="accent5">
                    <a:lumMod val="50000"/>
                  </a:schemeClr>
                </a:solidFill>
              </a:rPr>
              <a:t>Sealing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Pools &amp; Games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>
                <a:solidFill>
                  <a:schemeClr val="accent5">
                    <a:lumMod val="50000"/>
                  </a:schemeClr>
                </a:solidFill>
              </a:rPr>
              <a:t>Strategy &amp; </a:t>
            </a: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Policy</a:t>
            </a:r>
            <a:endParaRPr lang="en-GB" sz="85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58738" indent="-58738">
              <a:buFont typeface="Wingdings" pitchFamily="2" charset="2"/>
              <a:buChar char="§"/>
              <a:defRPr/>
            </a:pPr>
            <a:r>
              <a:rPr lang="en-GB" sz="850" b="1" i="1" dirty="0" smtClean="0">
                <a:solidFill>
                  <a:schemeClr val="accent5">
                    <a:lumMod val="50000"/>
                  </a:schemeClr>
                </a:solidFill>
              </a:rPr>
              <a:t>Consultants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501001" y="2553953"/>
            <a:ext cx="814199" cy="5246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700" b="1" dirty="0">
                <a:solidFill>
                  <a:schemeClr val="tx1"/>
                </a:solidFill>
                <a:latin typeface="Franklin Gothic Medium" pitchFamily="34" charset="0"/>
              </a:rPr>
              <a:t>ADMIN &amp; SUPPLIES DIRECTORATE</a:t>
            </a:r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6934198" y="3091042"/>
            <a:ext cx="2" cy="26175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HP\Desktop\LOGO\akirs new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11830"/>
            <a:ext cx="1157721" cy="92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4" name="Straight Connector 53"/>
          <p:cNvCxnSpPr/>
          <p:nvPr/>
        </p:nvCxnSpPr>
        <p:spPr>
          <a:xfrm>
            <a:off x="5334000" y="2059105"/>
            <a:ext cx="0" cy="342729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9600" y="2265941"/>
            <a:ext cx="0" cy="28801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28208" y="5715000"/>
            <a:ext cx="9372991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75558" y="5867400"/>
            <a:ext cx="907324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100" b="1" i="1" dirty="0" smtClean="0">
                <a:solidFill>
                  <a:schemeClr val="accent5">
                    <a:lumMod val="50000"/>
                  </a:schemeClr>
                </a:solidFill>
              </a:rPr>
              <a:t>Operations &amp; Partnerships			</a:t>
            </a:r>
            <a:r>
              <a:rPr lang="en-GB" sz="1100" b="1" i="1" dirty="0" err="1" smtClean="0">
                <a:solidFill>
                  <a:schemeClr val="accent5">
                    <a:lumMod val="50000"/>
                  </a:schemeClr>
                </a:solidFill>
              </a:rPr>
              <a:t>Hardwares</a:t>
            </a:r>
            <a:r>
              <a:rPr lang="en-GB" sz="1100" b="1" i="1" dirty="0" smtClean="0">
                <a:solidFill>
                  <a:schemeClr val="accent5">
                    <a:lumMod val="50000"/>
                  </a:schemeClr>
                </a:solidFill>
              </a:rPr>
              <a:t> &amp; Maintenance		Data Centre &amp; Tax  Intelligence</a:t>
            </a:r>
          </a:p>
          <a:p>
            <a:pPr marL="58738" indent="-58738">
              <a:buFont typeface="Wingdings" pitchFamily="2" charset="2"/>
              <a:buChar char="§"/>
              <a:defRPr/>
            </a:pPr>
            <a:endParaRPr lang="en-GB" sz="9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334000" y="5457615"/>
            <a:ext cx="0" cy="25738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038600" y="5029200"/>
            <a:ext cx="2462401" cy="4284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n-GB" sz="1200" b="1" dirty="0">
                <a:solidFill>
                  <a:srgbClr val="002060"/>
                </a:solidFill>
              </a:rPr>
              <a:t>ICT &amp; DATA CENTRE</a:t>
            </a:r>
            <a:endParaRPr lang="en-GB" sz="1200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HP\Desktop\LOGO\imag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3" y="59351"/>
            <a:ext cx="1147852" cy="11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7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173</Words>
  <Application>Microsoft Office PowerPoint</Application>
  <PresentationFormat>A4 Paper (210x297 mm)</PresentationFormat>
  <Paragraphs>100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AKWA IBOM STATE INTERNAL REVENUE SERVICE REVISED ORGANOGRAM (February 2025)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119</cp:revision>
  <cp:lastPrinted>2025-02-17T15:02:55Z</cp:lastPrinted>
  <dcterms:created xsi:type="dcterms:W3CDTF">2017-12-19T09:07:38Z</dcterms:created>
  <dcterms:modified xsi:type="dcterms:W3CDTF">2025-02-17T15:28:35Z</dcterms:modified>
</cp:coreProperties>
</file>